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5" r:id="rId3"/>
    <p:sldId id="296" r:id="rId4"/>
    <p:sldId id="294" r:id="rId5"/>
    <p:sldId id="299" r:id="rId6"/>
    <p:sldId id="303" r:id="rId7"/>
    <p:sldId id="300" r:id="rId8"/>
    <p:sldId id="302" r:id="rId9"/>
    <p:sldId id="305" r:id="rId10"/>
    <p:sldId id="306" r:id="rId11"/>
    <p:sldId id="297" r:id="rId12"/>
    <p:sldId id="304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6A4"/>
    <a:srgbClr val="B0E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462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2E29A1A0-7C24-4AA3-B4C3-DC308394832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76790"/>
            <a:ext cx="5438775" cy="3908425"/>
          </a:xfrm>
          <a:prstGeom prst="rect">
            <a:avLst/>
          </a:prstGeom>
        </p:spPr>
        <p:txBody>
          <a:bodyPr vert="horz" lIns="92062" tIns="46031" rIns="92062" bIns="4603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B91A8791-4FBC-4FAA-AE7B-21A56B297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999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A8791-4FBC-4FAA-AE7B-21A56B2976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43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800" b="1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A8791-4FBC-4FAA-AE7B-21A56B29769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040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A8791-4FBC-4FAA-AE7B-21A56B29769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24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26C-97B7-49F0-91FE-42F744B02BF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202D-4CE3-4242-9925-EF03E19B8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39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26C-97B7-49F0-91FE-42F744B02BF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202D-4CE3-4242-9925-EF03E19B8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1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26C-97B7-49F0-91FE-42F744B02BF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202D-4CE3-4242-9925-EF03E19B8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81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3ED73-68DA-4801-89CC-00FC8C191948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7D9F6-ABF0-4480-A728-AADEE372E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701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05F6B-71F6-4640-825B-B51CC46E74C1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3B75-116F-4FFB-8CAE-4D702E244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777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D5B3A-C157-4A60-8A3C-411831E26574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57E2A-DE87-43BB-BA77-230541200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743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7628C-4B19-42A6-9A1A-5E3E32D06506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15955-4AD9-49AA-96AE-2D4944D10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5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FD9A8-0B13-4832-A222-9539CC4A26BF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61D57-06A5-4FD9-A946-A33B5D497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931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80751-C667-4DAF-9AEC-8D0C5956DDA8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B13DC-C798-460B-B0C7-E0E855BAC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30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4AA5-192D-4F7C-98D0-06BE84768200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E87CC-EB9C-4187-87CB-1603ADBBD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718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A88A8-747A-4AFA-A0DE-AAFC8698C068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FEA4-BC46-4C16-A8EC-CAF6DC174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8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26C-97B7-49F0-91FE-42F744B02BF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202D-4CE3-4242-9925-EF03E19B8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863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9320B-B07D-4756-A862-4D5109B93BE8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166B8-BF8A-48D2-A6BE-D6632A6D6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801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85EA2-1A59-4199-877C-A72315372AA9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D461-DE90-4E6C-B4DA-A51673950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28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0254-B8D4-41A0-A4D5-91BDDC8F6AC4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23815-CAA0-4058-89C0-579B83A46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4064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42CAD-3912-4FF0-960C-3F7C07531FC2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C09C9-BB1B-4789-8749-843F9F8DA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018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B0C15-EAD8-450C-9159-3ED01F5A2A49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4FB3-6015-4B09-8C88-5F8779564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497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1DE35-F14C-476B-918E-0C7B032DF438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1E78C-27A8-4E85-9139-2411F97AE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2430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375FA-EAE9-47BF-A322-B88869FADD90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CFAD4-9E47-4FEB-A930-F1D5A80F9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542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D5232-2BD2-4E67-8C02-4628BA402388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4E7AA-A048-490D-8C69-5AF801E9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3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26C-97B7-49F0-91FE-42F744B02BF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202D-4CE3-4242-9925-EF03E19B8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81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26C-97B7-49F0-91FE-42F744B02BF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202D-4CE3-4242-9925-EF03E19B8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9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26C-97B7-49F0-91FE-42F744B02BF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202D-4CE3-4242-9925-EF03E19B8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36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26C-97B7-49F0-91FE-42F744B02BF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202D-4CE3-4242-9925-EF03E19B8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6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26C-97B7-49F0-91FE-42F744B02BF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202D-4CE3-4242-9925-EF03E19B8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26C-97B7-49F0-91FE-42F744B02BF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202D-4CE3-4242-9925-EF03E19B8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4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26C-97B7-49F0-91FE-42F744B02BF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202D-4CE3-4242-9925-EF03E19B8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48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CF26C-97B7-49F0-91FE-42F744B02BF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7202D-4CE3-4242-9925-EF03E19B8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3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A4F0FA-A5A7-47B1-981A-CADC096F8B82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BDDF1AFC-35E3-46B7-86A5-D12F26568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01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ojeva@kubsu.ru" TargetMode="Externa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024304" y="2734408"/>
            <a:ext cx="9449853" cy="1389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ld Standard TT" panose="02040503050505090303" pitchFamily="18" charset="0"/>
                <a:ea typeface="Old Standard TT" panose="02040503050505090303" pitchFamily="18" charset="0"/>
                <a:cs typeface="Old Standard TT" panose="02040503050505090303" pitchFamily="18" charset="0"/>
              </a:rPr>
              <a:t/>
            </a:r>
            <a:br>
              <a:rPr kumimoji="0" lang="ru-RU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ld Standard TT" panose="02040503050505090303" pitchFamily="18" charset="0"/>
                <a:ea typeface="Old Standard TT" panose="02040503050505090303" pitchFamily="18" charset="0"/>
                <a:cs typeface="Old Standard TT" panose="02040503050505090303" pitchFamily="18" charset="0"/>
              </a:rPr>
            </a:br>
            <a:r>
              <a:rPr kumimoji="0" lang="ru-RU" altLang="zh-CN" sz="4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ld Standard TT" panose="02040503050505090303" pitchFamily="18" charset="0"/>
                <a:ea typeface="Old Standard TT" panose="02040503050505090303" pitchFamily="18" charset="0"/>
                <a:cs typeface="Old Standard TT" panose="02040503050505090303" pitchFamily="18" charset="0"/>
              </a:rPr>
              <a:t>Новый механизм ц</a:t>
            </a:r>
            <a:r>
              <a:rPr lang="ru-RU" altLang="zh-CN" sz="4100" b="1" dirty="0">
                <a:solidFill>
                  <a:srgbClr val="002060"/>
                </a:solidFill>
                <a:latin typeface="Old Standard TT" panose="02040503050505090303" pitchFamily="18" charset="0"/>
                <a:ea typeface="Old Standard TT" panose="02040503050505090303" pitchFamily="18" charset="0"/>
                <a:cs typeface="Old Standard TT" panose="02040503050505090303" pitchFamily="18" charset="0"/>
              </a:rPr>
              <a:t>елевого обучения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zh-CN" sz="4100" b="1" dirty="0">
                <a:solidFill>
                  <a:srgbClr val="002060"/>
                </a:solidFill>
                <a:latin typeface="Old Standard TT" panose="02040503050505090303" pitchFamily="18" charset="0"/>
                <a:ea typeface="Old Standard TT" panose="02040503050505090303" pitchFamily="18" charset="0"/>
                <a:cs typeface="Old Standard TT" panose="02040503050505090303" pitchFamily="18" charset="0"/>
              </a:rPr>
              <a:t>и приема на целевое обучение</a:t>
            </a:r>
            <a:endParaRPr kumimoji="0" lang="ru-RU" altLang="ru-RU" sz="41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Old Standard TT" panose="02040503050505090303" pitchFamily="18" charset="0"/>
              <a:ea typeface="Old Standard TT" panose="02040503050505090303" pitchFamily="18" charset="0"/>
              <a:cs typeface="Old Standard TT" panose="02040503050505090303" pitchFamily="18" charset="0"/>
            </a:endParaRPr>
          </a:p>
        </p:txBody>
      </p:sp>
      <p:pic>
        <p:nvPicPr>
          <p:cNvPr id="5" name="Picture 2" descr="Технологический Форсайт 2.0 - Ломонос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1" y="1"/>
            <a:ext cx="1524044" cy="162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08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" y="931986"/>
            <a:ext cx="9750669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«Кубанский государственный университет»</a:t>
            </a:r>
          </a:p>
          <a:p>
            <a:pPr lvl="0" algn="ctr">
              <a:lnSpc>
                <a:spcPct val="150000"/>
              </a:lnSpc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управление (УМУ): </a:t>
            </a:r>
          </a:p>
          <a:p>
            <a:pPr lvl="0" algn="ctr">
              <a:lnSpc>
                <a:spcPct val="150000"/>
              </a:lnSpc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(861) 219-95-25, 219-96-07</a:t>
            </a:r>
          </a:p>
          <a:p>
            <a:pPr lvl="0" algn="ctr">
              <a:lnSpc>
                <a:spcPct val="150000"/>
              </a:lnSpc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ojeva@kubsu.ru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969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F1BFE2E-D6AE-4418-9C9E-AF2346F12A08}"/>
              </a:ext>
            </a:extLst>
          </p:cNvPr>
          <p:cNvSpPr txBox="1"/>
          <p:nvPr/>
        </p:nvSpPr>
        <p:spPr>
          <a:xfrm>
            <a:off x="2319130" y="2875722"/>
            <a:ext cx="8481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3896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51519" y="469317"/>
            <a:ext cx="7544882" cy="1011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altLang="zh-CN" sz="7600" b="1" dirty="0">
                <a:solidFill>
                  <a:srgbClr val="002060"/>
                </a:solidFill>
                <a:latin typeface="Old Standard TT" panose="02040503050505090303" pitchFamily="18" charset="0"/>
                <a:ea typeface="Old Standard TT" panose="02040503050505090303" pitchFamily="18" charset="0"/>
                <a:cs typeface="Old Standard TT" panose="02040503050505090303" pitchFamily="18" charset="0"/>
              </a:rPr>
              <a:t>	Целевое обучение</a:t>
            </a:r>
          </a:p>
          <a:p>
            <a:pPr lvl="0" algn="ctr">
              <a:defRPr/>
            </a:pPr>
            <a:endParaRPr lang="ru-RU" altLang="zh-CN" sz="3700" b="1" dirty="0">
              <a:solidFill>
                <a:srgbClr val="002060"/>
              </a:solidFill>
              <a:latin typeface="Old Standard TT" panose="02040503050505090303" pitchFamily="18" charset="0"/>
              <a:ea typeface="Old Standard TT" panose="02040503050505090303" pitchFamily="18" charset="0"/>
              <a:cs typeface="Old Standard TT" panose="02040503050505090303" pitchFamily="18" charset="0"/>
            </a:endParaRPr>
          </a:p>
          <a:p>
            <a:pPr lvl="0" algn="just">
              <a:defRPr/>
            </a:pPr>
            <a:r>
              <a:rPr lang="ru-RU" altLang="zh-CN" sz="2700" dirty="0">
                <a:solidFill>
                  <a:srgbClr val="002060"/>
                </a:solidFill>
                <a:latin typeface="Old Standard TT" panose="02040503050505090303" pitchFamily="18" charset="0"/>
                <a:ea typeface="Old Standard TT" panose="02040503050505090303" pitchFamily="18" charset="0"/>
                <a:cs typeface="Old Standard TT" panose="02040503050505090303" pitchFamily="18" charset="0"/>
              </a:rPr>
              <a:t>	</a:t>
            </a:r>
            <a:r>
              <a:rPr lang="ru-RU" altLang="zh-CN" dirty="0">
                <a:solidFill>
                  <a:srgbClr val="002060"/>
                </a:solidFill>
                <a:latin typeface="Old Standard TT" panose="02040503050505090303" pitchFamily="18" charset="0"/>
                <a:ea typeface="Old Standard TT" panose="02040503050505090303" pitchFamily="18" charset="0"/>
                <a:cs typeface="Old Standard TT" panose="02040503050505090303" pitchFamily="18" charset="0"/>
              </a:rPr>
              <a:t>Внесение изменений в федеральный закон </a:t>
            </a:r>
          </a:p>
          <a:p>
            <a:pPr lvl="0" algn="just">
              <a:defRPr/>
            </a:pPr>
            <a:r>
              <a:rPr lang="ru-RU" altLang="zh-CN" dirty="0">
                <a:solidFill>
                  <a:srgbClr val="002060"/>
                </a:solidFill>
                <a:latin typeface="Old Standard TT" panose="02040503050505090303" pitchFamily="18" charset="0"/>
                <a:ea typeface="Old Standard TT" panose="02040503050505090303" pitchFamily="18" charset="0"/>
                <a:cs typeface="Old Standard TT" panose="02040503050505090303" pitchFamily="18" charset="0"/>
              </a:rPr>
              <a:t>	«Об образовании в Российской Федерации»</a:t>
            </a:r>
          </a:p>
          <a:p>
            <a:pPr lvl="0">
              <a:defRPr/>
            </a:pPr>
            <a:endParaRPr lang="ru-RU" altLang="zh-CN" sz="2400" b="1" dirty="0">
              <a:solidFill>
                <a:srgbClr val="002060"/>
              </a:solidFill>
              <a:latin typeface="Old Standard TT" panose="02040503050505090303" pitchFamily="18" charset="0"/>
              <a:ea typeface="Old Standard TT" panose="02040503050505090303" pitchFamily="18" charset="0"/>
              <a:cs typeface="Old Standard TT" panose="0204050305050509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3870" y="3400375"/>
            <a:ext cx="85192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Российской Федерации 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14 апреля 2023 г. № 124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 внесении изменений в Федеральный закон «Об образовании в Российской Федерации»;</a:t>
            </a:r>
          </a:p>
          <a:p>
            <a:pPr algn="ctr"/>
            <a:endParaRPr lang="ru-RU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в силу с 1 мая 2024 г.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Технологический Форсайт 2.0 - Ломоносо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6" y="0"/>
            <a:ext cx="1389184" cy="148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61795" y="1734235"/>
            <a:ext cx="7689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13 октября 2020 г. №1681</a:t>
            </a:r>
          </a:p>
          <a:p>
            <a:pPr lvl="0" algn="ctr"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целевом обучении по образовательным </a:t>
            </a:r>
          </a:p>
          <a:p>
            <a:pPr lvl="0" algn="ctr"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среднего профессионального и высшего образования»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66092" y="1606062"/>
            <a:ext cx="8030309" cy="1266092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91308" y="3125958"/>
            <a:ext cx="8985738" cy="3732042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17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606" y="0"/>
            <a:ext cx="7765286" cy="1200329"/>
          </a:xfrm>
          <a:prstGeom prst="rect">
            <a:avLst/>
          </a:prstGeom>
          <a:noFill/>
          <a:ln w="19050">
            <a:solidFill>
              <a:srgbClr val="3076A4"/>
            </a:solidFill>
          </a:ln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Постановление Правительства РФ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 13 октября 2020 г. №1681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«О целевом обучении по образовательным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программам среднего профессионального и высшего образования»</a:t>
            </a:r>
          </a:p>
        </p:txBody>
      </p:sp>
      <p:pic>
        <p:nvPicPr>
          <p:cNvPr id="5" name="Picture 2" descr="Технологический Форсайт 2.0 - Ломонос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7" y="0"/>
            <a:ext cx="1195754" cy="127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xmlns="" id="{FA0FDEBA-D33D-4220-881B-CF602CA0683B}"/>
              </a:ext>
            </a:extLst>
          </p:cNvPr>
          <p:cNvSpPr/>
          <p:nvPr/>
        </p:nvSpPr>
        <p:spPr>
          <a:xfrm>
            <a:off x="4364076" y="1255676"/>
            <a:ext cx="1764216" cy="425238"/>
          </a:xfrm>
          <a:prstGeom prst="downArrow">
            <a:avLst/>
          </a:prstGeom>
          <a:solidFill>
            <a:srgbClr val="3076A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58437"/>
              </p:ext>
            </p:extLst>
          </p:nvPr>
        </p:nvGraphicFramePr>
        <p:xfrm>
          <a:off x="715107" y="1680914"/>
          <a:ext cx="9331783" cy="4930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1783">
                  <a:extLst>
                    <a:ext uri="{9D8B030D-6E8A-4147-A177-3AD203B41FA5}">
                      <a16:colId xmlns:a16="http://schemas.microsoft.com/office/drawing/2014/main" xmlns="" val="3028064773"/>
                    </a:ext>
                  </a:extLst>
                </a:gridCol>
              </a:tblGrid>
              <a:tr h="1198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kern="1200" dirty="0">
                          <a:solidFill>
                            <a:srgbClr val="C00000"/>
                          </a:solidFill>
                          <a:effectLst/>
                        </a:rPr>
                        <a:t>Проект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C00000"/>
                          </a:solidFill>
                          <a:effectLst/>
                        </a:rPr>
                        <a:t>постановления Правительства Российской Федерации </a:t>
                      </a:r>
                      <a:br>
                        <a:rPr lang="ru-RU" sz="1600" kern="1200" dirty="0">
                          <a:solidFill>
                            <a:srgbClr val="C00000"/>
                          </a:solidFill>
                          <a:effectLst/>
                        </a:rPr>
                      </a:br>
                      <a:r>
                        <a:rPr lang="ru-RU" sz="1600" kern="1200" dirty="0">
                          <a:solidFill>
                            <a:srgbClr val="C00000"/>
                          </a:solidFill>
                          <a:effectLst/>
                        </a:rPr>
                        <a:t>«О целевом обучении по образовательным программам среднего профессионального и высшего образования»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6" marR="70296" marT="35148" marB="35148"/>
                </a:tc>
                <a:extLst>
                  <a:ext uri="{0D108BD9-81ED-4DB2-BD59-A6C34878D82A}">
                    <a16:rowId xmlns:a16="http://schemas.microsoft.com/office/drawing/2014/main" xmlns="" val="2212338764"/>
                  </a:ext>
                </a:extLst>
              </a:tr>
              <a:tr h="633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</a:rPr>
                        <a:t>Положение о целевом обучении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по образовательным программам среднего профессионального и высшего образования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6" marR="70296" marT="35148" marB="35148"/>
                </a:tc>
                <a:extLst>
                  <a:ext uri="{0D108BD9-81ED-4DB2-BD59-A6C34878D82A}">
                    <a16:rowId xmlns:a16="http://schemas.microsoft.com/office/drawing/2014/main" xmlns="" val="1634822111"/>
                  </a:ext>
                </a:extLst>
              </a:tr>
              <a:tr h="916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Правила установления квоты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приема на целевое обучение по образовательным программам высшего образования за счет бюджетных ассигнований федерального бюджета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6" marR="70296" marT="35148" marB="35148"/>
                </a:tc>
                <a:extLst>
                  <a:ext uri="{0D108BD9-81ED-4DB2-BD59-A6C34878D82A}">
                    <a16:rowId xmlns:a16="http://schemas.microsoft.com/office/drawing/2014/main" xmlns="" val="1006937907"/>
                  </a:ext>
                </a:extLst>
              </a:tr>
              <a:tr h="633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Типовая форма договора о целевом обучении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по образовательной программе среднего профессионального и высшего образования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6" marR="70296" marT="35148" marB="35148"/>
                </a:tc>
                <a:extLst>
                  <a:ext uri="{0D108BD9-81ED-4DB2-BD59-A6C34878D82A}">
                    <a16:rowId xmlns:a16="http://schemas.microsoft.com/office/drawing/2014/main" xmlns="" val="2971094784"/>
                  </a:ext>
                </a:extLst>
              </a:tr>
              <a:tr h="916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 предложений о заключении договора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о целевом обучении по образовательным программам среднего профессионального и высшего образования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6" marR="70296" marT="35148" marB="35148"/>
                </a:tc>
                <a:extLst>
                  <a:ext uri="{0D108BD9-81ED-4DB2-BD59-A6C34878D82A}">
                    <a16:rowId xmlns:a16="http://schemas.microsoft.com/office/drawing/2014/main" xmlns="" val="3677241702"/>
                  </a:ext>
                </a:extLst>
              </a:tr>
              <a:tr h="633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 заявки на заключение договора о целевом обучении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по образовательной программе среднего профессионального и высшего образования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296" marR="70296" marT="35148" marB="35148"/>
                </a:tc>
                <a:extLst>
                  <a:ext uri="{0D108BD9-81ED-4DB2-BD59-A6C34878D82A}">
                    <a16:rowId xmlns:a16="http://schemas.microsoft.com/office/drawing/2014/main" xmlns="" val="68846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52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314F688-AD9E-41BA-B818-384FDC63DD05}"/>
              </a:ext>
            </a:extLst>
          </p:cNvPr>
          <p:cNvSpPr txBox="1"/>
          <p:nvPr/>
        </p:nvSpPr>
        <p:spPr>
          <a:xfrm>
            <a:off x="1524000" y="514350"/>
            <a:ext cx="8162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/>
              <a:t>Основные нововведения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421764"/>
              </p:ext>
            </p:extLst>
          </p:nvPr>
        </p:nvGraphicFramePr>
        <p:xfrm>
          <a:off x="386861" y="1113686"/>
          <a:ext cx="10234247" cy="5462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4247">
                  <a:extLst>
                    <a:ext uri="{9D8B030D-6E8A-4147-A177-3AD203B41FA5}">
                      <a16:colId xmlns:a16="http://schemas.microsoft.com/office/drawing/2014/main" xmlns="" val="1750630703"/>
                    </a:ext>
                  </a:extLst>
                </a:gridCol>
              </a:tblGrid>
              <a:tr h="6700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C00000"/>
                          </a:solidFill>
                          <a:effectLst/>
                        </a:rPr>
                        <a:t>Использование Единой цифровой платформы в сфере занятости и трудовых отношений (ЕЦП) «Работа в России» (</a:t>
                      </a:r>
                      <a:r>
                        <a:rPr lang="ru-RU" sz="1600" kern="1200" dirty="0" err="1">
                          <a:solidFill>
                            <a:srgbClr val="C00000"/>
                          </a:solidFill>
                          <a:effectLst/>
                        </a:rPr>
                        <a:t>РвР</a:t>
                      </a:r>
                      <a:r>
                        <a:rPr lang="ru-RU" sz="1600" kern="1200" dirty="0">
                          <a:solidFill>
                            <a:srgbClr val="C00000"/>
                          </a:solidFill>
                          <a:effectLst/>
                        </a:rPr>
                        <a:t>)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0" marR="64310" marT="32155" marB="32155"/>
                </a:tc>
                <a:extLst>
                  <a:ext uri="{0D108BD9-81ED-4DB2-BD59-A6C34878D82A}">
                    <a16:rowId xmlns:a16="http://schemas.microsoft.com/office/drawing/2014/main" xmlns="" val="3721649158"/>
                  </a:ext>
                </a:extLst>
              </a:tr>
              <a:tr h="379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Заказчик формирует предложения </a:t>
                      </a:r>
                      <a:r>
                        <a:rPr lang="ru-RU" sz="1600" kern="1200" dirty="0">
                          <a:effectLst/>
                        </a:rPr>
                        <a:t>о заключении договоров о целевом обучении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0" marR="64310" marT="32155" marB="32155"/>
                </a:tc>
                <a:extLst>
                  <a:ext uri="{0D108BD9-81ED-4DB2-BD59-A6C34878D82A}">
                    <a16:rowId xmlns:a16="http://schemas.microsoft.com/office/drawing/2014/main" xmlns="" val="425970423"/>
                  </a:ext>
                </a:extLst>
              </a:tr>
              <a:tr h="670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Заказчик устанавливает требования к гражданам</a:t>
                      </a:r>
                      <a:r>
                        <a:rPr lang="ru-RU" sz="1600" kern="1200" dirty="0">
                          <a:effectLst/>
                        </a:rPr>
                        <a:t>, желающим заключить договор о целевом обучении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0" marR="64310" marT="32155" marB="32155"/>
                </a:tc>
                <a:extLst>
                  <a:ext uri="{0D108BD9-81ED-4DB2-BD59-A6C34878D82A}">
                    <a16:rowId xmlns:a16="http://schemas.microsoft.com/office/drawing/2014/main" xmlns="" val="902278946"/>
                  </a:ext>
                </a:extLst>
              </a:tr>
              <a:tr h="670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Граждане подают заявки</a:t>
                      </a:r>
                      <a:r>
                        <a:rPr lang="ru-RU" sz="1600" kern="1200" dirty="0">
                          <a:effectLst/>
                        </a:rPr>
                        <a:t> на заключение договора о целевом обучении в соответствии с предложениями заказчиков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0" marR="64310" marT="32155" marB="32155"/>
                </a:tc>
                <a:extLst>
                  <a:ext uri="{0D108BD9-81ED-4DB2-BD59-A6C34878D82A}">
                    <a16:rowId xmlns:a16="http://schemas.microsoft.com/office/drawing/2014/main" xmlns="" val="1124451251"/>
                  </a:ext>
                </a:extLst>
              </a:tr>
              <a:tr h="670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Срок трудовой деятельности в соответствии с договором о целевом обучении – </a:t>
                      </a: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3 до 5 лет</a:t>
                      </a:r>
                    </a:p>
                  </a:txBody>
                  <a:tcPr marL="64310" marR="64310" marT="32155" marB="32155"/>
                </a:tc>
                <a:extLst>
                  <a:ext uri="{0D108BD9-81ED-4DB2-BD59-A6C34878D82A}">
                    <a16:rowId xmlns:a16="http://schemas.microsoft.com/office/drawing/2014/main" xmlns="" val="3079005960"/>
                  </a:ext>
                </a:extLst>
              </a:tr>
              <a:tr h="68343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Заключение договора о целевом обучении с гражданином, поступающим на обучение, </a:t>
                      </a: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 зачисления</a:t>
                      </a:r>
                    </a:p>
                  </a:txBody>
                  <a:tcPr marL="64310" marR="64310" marT="32155" marB="32155"/>
                </a:tc>
                <a:extLst>
                  <a:ext uri="{0D108BD9-81ED-4DB2-BD59-A6C34878D82A}">
                    <a16:rowId xmlns:a16="http://schemas.microsoft.com/office/drawing/2014/main" xmlns="" val="951782603"/>
                  </a:ext>
                </a:extLst>
              </a:tr>
              <a:tr h="379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Заказчик может установить требования </a:t>
                      </a: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успеваемости</a:t>
                      </a:r>
                      <a:r>
                        <a:rPr lang="ru-RU" sz="1600" kern="1200" dirty="0">
                          <a:effectLst/>
                        </a:rPr>
                        <a:t> гражданина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0" marR="64310" marT="32155" marB="32155"/>
                </a:tc>
                <a:extLst>
                  <a:ext uri="{0D108BD9-81ED-4DB2-BD59-A6C34878D82A}">
                    <a16:rowId xmlns:a16="http://schemas.microsoft.com/office/drawing/2014/main" xmlns="" val="4115247416"/>
                  </a:ext>
                </a:extLst>
              </a:tr>
              <a:tr h="670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Возможно прохождение гражданином </a:t>
                      </a: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практической подготовки </a:t>
                      </a:r>
                      <a:r>
                        <a:rPr lang="ru-RU" sz="1600" kern="1200" dirty="0">
                          <a:effectLst/>
                        </a:rPr>
                        <a:t>у заказчика/работодателя и сопровождение гражданина наставником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10" marR="64310" marT="32155" marB="32155"/>
                </a:tc>
                <a:extLst>
                  <a:ext uri="{0D108BD9-81ED-4DB2-BD59-A6C34878D82A}">
                    <a16:rowId xmlns:a16="http://schemas.microsoft.com/office/drawing/2014/main" xmlns="" val="2371874253"/>
                  </a:ext>
                </a:extLst>
              </a:tr>
              <a:tr h="670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При поступлении  на обучение или во время обучения по образовательной программе гражданин вправе заключить договор о ЦО </a:t>
                      </a:r>
                      <a:r>
                        <a:rPr lang="ru-RU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только с одним заказчиком</a:t>
                      </a:r>
                    </a:p>
                  </a:txBody>
                  <a:tcPr marL="64310" marR="64310" marT="32155" marB="32155"/>
                </a:tc>
                <a:extLst>
                  <a:ext uri="{0D108BD9-81ED-4DB2-BD59-A6C34878D82A}">
                    <a16:rowId xmlns:a16="http://schemas.microsoft.com/office/drawing/2014/main" xmlns="" val="214388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50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6FB8FDE-B369-46F7-80CC-A1EB928A5314}"/>
              </a:ext>
            </a:extLst>
          </p:cNvPr>
          <p:cNvSpPr txBox="1"/>
          <p:nvPr/>
        </p:nvSpPr>
        <p:spPr>
          <a:xfrm>
            <a:off x="1085850" y="561975"/>
            <a:ext cx="880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Договор о целевом обучении</a:t>
            </a:r>
          </a:p>
          <a:p>
            <a:pPr algn="ctr"/>
            <a:r>
              <a:rPr lang="ru-RU" dirty="0"/>
              <a:t>заключается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xmlns="" id="{50355918-3986-47EC-83B9-5FB1E7BCF66A}"/>
              </a:ext>
            </a:extLst>
          </p:cNvPr>
          <p:cNvSpPr/>
          <p:nvPr/>
        </p:nvSpPr>
        <p:spPr>
          <a:xfrm rot="2719596">
            <a:off x="3940743" y="1007139"/>
            <a:ext cx="365961" cy="1066559"/>
          </a:xfrm>
          <a:prstGeom prst="downArrow">
            <a:avLst/>
          </a:prstGeom>
          <a:solidFill>
            <a:srgbClr val="3076A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xmlns="" id="{DBAAE8AB-2D36-4F15-BB5A-26CA01F8B7D8}"/>
              </a:ext>
            </a:extLst>
          </p:cNvPr>
          <p:cNvSpPr/>
          <p:nvPr/>
        </p:nvSpPr>
        <p:spPr>
          <a:xfrm>
            <a:off x="5238750" y="1208306"/>
            <a:ext cx="364881" cy="848599"/>
          </a:xfrm>
          <a:prstGeom prst="downArrow">
            <a:avLst/>
          </a:prstGeom>
          <a:solidFill>
            <a:srgbClr val="3076A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xmlns="" id="{AC2F14D7-9A07-4B2B-914E-2382C9F1AD6F}"/>
              </a:ext>
            </a:extLst>
          </p:cNvPr>
          <p:cNvSpPr/>
          <p:nvPr/>
        </p:nvSpPr>
        <p:spPr>
          <a:xfrm rot="18373980">
            <a:off x="6544873" y="1040293"/>
            <a:ext cx="346666" cy="1087542"/>
          </a:xfrm>
          <a:prstGeom prst="downArrow">
            <a:avLst/>
          </a:prstGeom>
          <a:solidFill>
            <a:srgbClr val="3076A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331FA8EE-AF7F-4A88-8C06-8E33D1821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48063"/>
              </p:ext>
            </p:extLst>
          </p:nvPr>
        </p:nvGraphicFramePr>
        <p:xfrm>
          <a:off x="1508125" y="2079625"/>
          <a:ext cx="8127999" cy="421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401744402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400915922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98616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 гражданином, </a:t>
                      </a:r>
                      <a:r>
                        <a:rPr lang="ru-RU" sz="2400" b="1" dirty="0"/>
                        <a:t>обучающимся</a:t>
                      </a:r>
                      <a:r>
                        <a:rPr lang="ru-RU" sz="2400" dirty="0"/>
                        <a:t> по образовательной программе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 гражданином, поступающим на обучение </a:t>
                      </a:r>
                    </a:p>
                    <a:p>
                      <a:pPr algn="ctr"/>
                      <a:r>
                        <a:rPr lang="ru-RU" sz="2400" b="1" dirty="0"/>
                        <a:t>не в пределах </a:t>
                      </a:r>
                      <a:r>
                        <a:rPr lang="ru-RU" sz="2400" dirty="0"/>
                        <a:t>установленной квоты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 гражданином, поступающим на обучение </a:t>
                      </a:r>
                    </a:p>
                    <a:p>
                      <a:pPr algn="ctr"/>
                      <a:r>
                        <a:rPr lang="ru-RU" sz="2400" b="1" dirty="0"/>
                        <a:t>в пределах </a:t>
                      </a:r>
                      <a:r>
                        <a:rPr lang="ru-RU" sz="2400" dirty="0"/>
                        <a:t>установленной квоты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9490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Договор с </a:t>
                      </a:r>
                      <a:r>
                        <a:rPr lang="ru-RU" b="1" dirty="0"/>
                        <a:t>обучающимся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Договор с </a:t>
                      </a:r>
                      <a:r>
                        <a:rPr lang="ru-RU" b="1" dirty="0"/>
                        <a:t>поступающим </a:t>
                      </a:r>
                    </a:p>
                    <a:p>
                      <a:pPr algn="ctr"/>
                      <a:r>
                        <a:rPr lang="ru-RU" b="1" dirty="0"/>
                        <a:t>«не-</a:t>
                      </a:r>
                      <a:r>
                        <a:rPr lang="ru-RU" b="1" dirty="0" err="1"/>
                        <a:t>квотником</a:t>
                      </a:r>
                      <a:r>
                        <a:rPr lang="ru-RU" b="1" dirty="0"/>
                        <a:t>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Договор с </a:t>
                      </a:r>
                      <a:r>
                        <a:rPr lang="ru-RU" b="1" dirty="0"/>
                        <a:t>поступающим «</a:t>
                      </a:r>
                      <a:r>
                        <a:rPr lang="ru-RU" b="1" dirty="0" err="1"/>
                        <a:t>квотником</a:t>
                      </a:r>
                      <a:r>
                        <a:rPr lang="ru-RU" b="1" dirty="0"/>
                        <a:t>»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460355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Среднее профессиональное 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347319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Высшее 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6602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84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DD9F5549-8402-4FB2-AA62-4C89BABC9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176900"/>
              </p:ext>
            </p:extLst>
          </p:nvPr>
        </p:nvGraphicFramePr>
        <p:xfrm>
          <a:off x="1225225" y="1642532"/>
          <a:ext cx="2265375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5375">
                  <a:extLst>
                    <a:ext uri="{9D8B030D-6E8A-4147-A177-3AD203B41FA5}">
                      <a16:colId xmlns:a16="http://schemas.microsoft.com/office/drawing/2014/main" xmlns="" val="2697071537"/>
                    </a:ext>
                  </a:extLst>
                </a:gridCol>
              </a:tblGrid>
              <a:tr h="274632">
                <a:tc>
                  <a:txBody>
                    <a:bodyPr/>
                    <a:lstStyle/>
                    <a:p>
                      <a:r>
                        <a:rPr lang="ru-RU" sz="3200" dirty="0"/>
                        <a:t>Гражданин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42196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7640FCB-11BB-4AAB-9AAE-826BC21FA2E9}"/>
              </a:ext>
            </a:extLst>
          </p:cNvPr>
          <p:cNvSpPr txBox="1"/>
          <p:nvPr/>
        </p:nvSpPr>
        <p:spPr>
          <a:xfrm>
            <a:off x="1463347" y="2955907"/>
            <a:ext cx="1420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Договор </a:t>
            </a:r>
          </a:p>
          <a:p>
            <a:r>
              <a:rPr lang="ru-RU" dirty="0"/>
              <a:t>о целевом </a:t>
            </a:r>
          </a:p>
          <a:p>
            <a:r>
              <a:rPr lang="ru-RU" dirty="0"/>
              <a:t>обучении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31EB5481-5B1F-499D-8DD6-EDCA00F71DB0}"/>
              </a:ext>
            </a:extLst>
          </p:cNvPr>
          <p:cNvCxnSpPr>
            <a:cxnSpLocks/>
          </p:cNvCxnSpPr>
          <p:nvPr/>
        </p:nvCxnSpPr>
        <p:spPr>
          <a:xfrm>
            <a:off x="2683863" y="2518571"/>
            <a:ext cx="72125" cy="1693003"/>
          </a:xfrm>
          <a:prstGeom prst="straightConnector1">
            <a:avLst/>
          </a:prstGeom>
          <a:ln w="76200">
            <a:headEnd type="triangl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47629D-BDBF-4B02-8ED1-56439883985F}"/>
              </a:ext>
            </a:extLst>
          </p:cNvPr>
          <p:cNvSpPr txBox="1"/>
          <p:nvPr/>
        </p:nvSpPr>
        <p:spPr>
          <a:xfrm>
            <a:off x="1088990" y="470768"/>
            <a:ext cx="832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/>
              <a:t>Стороны договора о целевом обучении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8A4DD72-F17B-472F-A3FE-B3785A7ABF30}"/>
              </a:ext>
            </a:extLst>
          </p:cNvPr>
          <p:cNvSpPr txBox="1"/>
          <p:nvPr/>
        </p:nvSpPr>
        <p:spPr>
          <a:xfrm>
            <a:off x="1356422" y="4582226"/>
            <a:ext cx="2332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Заказчик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7F552D8-377F-4C31-8B8E-23E06169414F}"/>
              </a:ext>
            </a:extLst>
          </p:cNvPr>
          <p:cNvSpPr txBox="1"/>
          <p:nvPr/>
        </p:nvSpPr>
        <p:spPr>
          <a:xfrm>
            <a:off x="5252617" y="3995785"/>
            <a:ext cx="495299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Работодатель</a:t>
            </a:r>
          </a:p>
          <a:p>
            <a:endParaRPr lang="ru-RU" sz="2800" dirty="0"/>
          </a:p>
          <a:p>
            <a:pPr algn="ctr"/>
            <a:r>
              <a:rPr lang="ru-RU" dirty="0"/>
              <a:t>    может являться стороной договора</a:t>
            </a:r>
          </a:p>
          <a:p>
            <a:r>
              <a:rPr lang="ru-RU" sz="2800" dirty="0"/>
              <a:t>      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A624B587-3E09-46C6-BC56-A7C3F6443A26}"/>
              </a:ext>
            </a:extLst>
          </p:cNvPr>
          <p:cNvCxnSpPr>
            <a:cxnSpLocks/>
          </p:cNvCxnSpPr>
          <p:nvPr/>
        </p:nvCxnSpPr>
        <p:spPr>
          <a:xfrm flipV="1">
            <a:off x="3113425" y="2586161"/>
            <a:ext cx="1853903" cy="840030"/>
          </a:xfrm>
          <a:prstGeom prst="straightConnector1">
            <a:avLst/>
          </a:prstGeom>
          <a:ln w="76200">
            <a:headEnd type="triangl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35BE9621-82A1-46B1-A2EB-BFB9AAB8A1E1}"/>
              </a:ext>
            </a:extLst>
          </p:cNvPr>
          <p:cNvCxnSpPr>
            <a:cxnSpLocks/>
          </p:cNvCxnSpPr>
          <p:nvPr/>
        </p:nvCxnSpPr>
        <p:spPr>
          <a:xfrm>
            <a:off x="3142468" y="3847155"/>
            <a:ext cx="1908926" cy="724265"/>
          </a:xfrm>
          <a:prstGeom prst="straightConnector1">
            <a:avLst/>
          </a:prstGeom>
          <a:ln w="76200">
            <a:headEnd type="triangl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924455" y="1397184"/>
            <a:ext cx="2866917" cy="1125416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22702" y="1310546"/>
            <a:ext cx="52128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ВУЗ</a:t>
            </a:r>
          </a:p>
          <a:p>
            <a:r>
              <a:rPr lang="ru-RU" dirty="0"/>
              <a:t>В случае если договором установлено:</a:t>
            </a:r>
          </a:p>
          <a:p>
            <a:pPr marL="285750" indent="-285750">
              <a:buFontTx/>
              <a:buChar char="-"/>
            </a:pPr>
            <a:r>
              <a:rPr lang="ru-RU" dirty="0"/>
              <a:t>прохождение практики у заказчика или работодателя</a:t>
            </a:r>
          </a:p>
          <a:p>
            <a:r>
              <a:rPr lang="ru-RU" b="1" dirty="0">
                <a:solidFill>
                  <a:srgbClr val="C00000"/>
                </a:solidFill>
              </a:rPr>
              <a:t>или</a:t>
            </a:r>
          </a:p>
          <a:p>
            <a:pPr marL="285750" indent="-285750">
              <a:buFontTx/>
              <a:buChar char="-"/>
            </a:pPr>
            <a:r>
              <a:rPr lang="ru-RU" dirty="0"/>
              <a:t>требования к успеваемости гражданина </a:t>
            </a:r>
          </a:p>
          <a:p>
            <a:r>
              <a:rPr lang="ru-RU" dirty="0"/>
              <a:t>является стороной договора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51394" y="1310546"/>
            <a:ext cx="5154219" cy="2275448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52006" y="3996983"/>
            <a:ext cx="5154219" cy="2275448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088990" y="4373461"/>
            <a:ext cx="2866917" cy="1125416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87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314F688-AD9E-41BA-B818-384FDC63DD05}"/>
              </a:ext>
            </a:extLst>
          </p:cNvPr>
          <p:cNvSpPr txBox="1"/>
          <p:nvPr/>
        </p:nvSpPr>
        <p:spPr>
          <a:xfrm>
            <a:off x="1524000" y="514350"/>
            <a:ext cx="8162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/>
              <a:t>Прием на целевое обучение в пределах квоты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37591C1-6C4C-415B-BB19-C17160C1AF4D}"/>
              </a:ext>
            </a:extLst>
          </p:cNvPr>
          <p:cNvSpPr/>
          <p:nvPr/>
        </p:nvSpPr>
        <p:spPr>
          <a:xfrm>
            <a:off x="1104900" y="1400175"/>
            <a:ext cx="1219200" cy="647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Заказчик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xmlns="" id="{B4ACC0A3-F020-4CB7-8988-6124E4E6CB83}"/>
              </a:ext>
            </a:extLst>
          </p:cNvPr>
          <p:cNvSpPr/>
          <p:nvPr/>
        </p:nvSpPr>
        <p:spPr>
          <a:xfrm>
            <a:off x="2324100" y="1619251"/>
            <a:ext cx="1076325" cy="171450"/>
          </a:xfrm>
          <a:prstGeom prst="rightArrow">
            <a:avLst/>
          </a:prstGeom>
          <a:solidFill>
            <a:srgbClr val="3076A4"/>
          </a:solidFill>
          <a:ln>
            <a:solidFill>
              <a:srgbClr val="3076A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D3A114A-90F4-4A74-9262-EBFC19379955}"/>
              </a:ext>
            </a:extLst>
          </p:cNvPr>
          <p:cNvSpPr/>
          <p:nvPr/>
        </p:nvSpPr>
        <p:spPr>
          <a:xfrm>
            <a:off x="3400425" y="1400175"/>
            <a:ext cx="4352925" cy="742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Предложения о заключении договора о целевом обучении на ЕЦП</a:t>
            </a: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xmlns="" id="{6C4A314B-2481-4125-AF96-1A793AB346C2}"/>
              </a:ext>
            </a:extLst>
          </p:cNvPr>
          <p:cNvSpPr/>
          <p:nvPr/>
        </p:nvSpPr>
        <p:spPr>
          <a:xfrm>
            <a:off x="3857625" y="2143125"/>
            <a:ext cx="228599" cy="533400"/>
          </a:xfrm>
          <a:prstGeom prst="downArrow">
            <a:avLst/>
          </a:prstGeom>
          <a:solidFill>
            <a:srgbClr val="3076A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36F9C85-9EB1-4CEB-AD30-5348730C18DA}"/>
              </a:ext>
            </a:extLst>
          </p:cNvPr>
          <p:cNvSpPr/>
          <p:nvPr/>
        </p:nvSpPr>
        <p:spPr>
          <a:xfrm>
            <a:off x="3267074" y="2706947"/>
            <a:ext cx="1476375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Гражданин</a:t>
            </a: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xmlns="" id="{32A89CFF-2D18-45F4-97A5-1C9615F524C5}"/>
              </a:ext>
            </a:extLst>
          </p:cNvPr>
          <p:cNvSpPr/>
          <p:nvPr/>
        </p:nvSpPr>
        <p:spPr>
          <a:xfrm>
            <a:off x="4764880" y="2867264"/>
            <a:ext cx="819150" cy="199147"/>
          </a:xfrm>
          <a:prstGeom prst="rightArrow">
            <a:avLst/>
          </a:prstGeom>
          <a:solidFill>
            <a:srgbClr val="3076A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99A796E1-82FE-4EAC-AD97-DF320A219AF2}"/>
              </a:ext>
            </a:extLst>
          </p:cNvPr>
          <p:cNvSpPr/>
          <p:nvPr/>
        </p:nvSpPr>
        <p:spPr>
          <a:xfrm>
            <a:off x="5605461" y="2419350"/>
            <a:ext cx="3338513" cy="8590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Заявка на заключение договора о целевом обучении</a:t>
            </a:r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xmlns="" id="{1E118F34-040C-43C3-ABC2-3D689C262C09}"/>
              </a:ext>
            </a:extLst>
          </p:cNvPr>
          <p:cNvSpPr/>
          <p:nvPr/>
        </p:nvSpPr>
        <p:spPr>
          <a:xfrm>
            <a:off x="6312694" y="3297498"/>
            <a:ext cx="223838" cy="533400"/>
          </a:xfrm>
          <a:prstGeom prst="downArrow">
            <a:avLst/>
          </a:prstGeom>
          <a:solidFill>
            <a:srgbClr val="3076A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xmlns="" id="{0BE13F98-44FA-4D2F-B13C-6AF62D826B94}"/>
              </a:ext>
            </a:extLst>
          </p:cNvPr>
          <p:cNvSpPr/>
          <p:nvPr/>
        </p:nvSpPr>
        <p:spPr>
          <a:xfrm rot="2711847">
            <a:off x="5850187" y="3672970"/>
            <a:ext cx="320156" cy="87306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xmlns="" id="{47B29B67-461D-442C-8D9A-434BF1552B6A}"/>
              </a:ext>
            </a:extLst>
          </p:cNvPr>
          <p:cNvSpPr/>
          <p:nvPr/>
        </p:nvSpPr>
        <p:spPr>
          <a:xfrm rot="2654414">
            <a:off x="6402608" y="3932014"/>
            <a:ext cx="898940" cy="346409"/>
          </a:xfrm>
          <a:prstGeom prst="rightArrow">
            <a:avLst/>
          </a:prstGeom>
          <a:solidFill>
            <a:srgbClr val="3076A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982E16A-5C53-4D76-B37A-55EF964E3383}"/>
              </a:ext>
            </a:extLst>
          </p:cNvPr>
          <p:cNvSpPr/>
          <p:nvPr/>
        </p:nvSpPr>
        <p:spPr>
          <a:xfrm>
            <a:off x="2486025" y="4515727"/>
            <a:ext cx="3362325" cy="5515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Гражданин </a:t>
            </a:r>
            <a:r>
              <a:rPr lang="ru-RU" b="1" u="sng" dirty="0">
                <a:solidFill>
                  <a:srgbClr val="FF0000"/>
                </a:solidFill>
              </a:rPr>
              <a:t>прошел по конкурсу</a:t>
            </a:r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xmlns="" id="{F42AFD1C-05F7-4318-98F0-893E03E39756}"/>
              </a:ext>
            </a:extLst>
          </p:cNvPr>
          <p:cNvSpPr/>
          <p:nvPr/>
        </p:nvSpPr>
        <p:spPr>
          <a:xfrm>
            <a:off x="3995737" y="5077656"/>
            <a:ext cx="193708" cy="32389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5A6588B3-9670-438B-9D0A-8D6846526B38}"/>
              </a:ext>
            </a:extLst>
          </p:cNvPr>
          <p:cNvSpPr/>
          <p:nvPr/>
        </p:nvSpPr>
        <p:spPr>
          <a:xfrm>
            <a:off x="2486026" y="5470890"/>
            <a:ext cx="3384582" cy="3205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Зачисление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EE3000E4-20AB-4DAC-978B-EAEC431F13A8}"/>
              </a:ext>
            </a:extLst>
          </p:cNvPr>
          <p:cNvSpPr/>
          <p:nvPr/>
        </p:nvSpPr>
        <p:spPr>
          <a:xfrm>
            <a:off x="6507957" y="4525586"/>
            <a:ext cx="3124200" cy="533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Гражданин </a:t>
            </a:r>
            <a:r>
              <a:rPr lang="ru-RU" u="sng" dirty="0">
                <a:solidFill>
                  <a:srgbClr val="FF0000"/>
                </a:solidFill>
              </a:rPr>
              <a:t>НЕ прошел по конкурсу</a:t>
            </a:r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xmlns="" id="{2E19DBB3-3BEE-4B24-A364-F1CC49321D6E}"/>
              </a:ext>
            </a:extLst>
          </p:cNvPr>
          <p:cNvSpPr/>
          <p:nvPr/>
        </p:nvSpPr>
        <p:spPr>
          <a:xfrm>
            <a:off x="7955758" y="5077656"/>
            <a:ext cx="193708" cy="1017522"/>
          </a:xfrm>
          <a:prstGeom prst="downArrow">
            <a:avLst/>
          </a:prstGeom>
          <a:solidFill>
            <a:srgbClr val="3076A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1F9DF02A-3E09-46EE-AFF3-1E8046D7DC2F}"/>
              </a:ext>
            </a:extLst>
          </p:cNvPr>
          <p:cNvSpPr/>
          <p:nvPr/>
        </p:nvSpPr>
        <p:spPr>
          <a:xfrm>
            <a:off x="6536531" y="6115333"/>
            <a:ext cx="3150393" cy="5963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Договор о целевом обучении НЕ заключается</a:t>
            </a:r>
          </a:p>
        </p:txBody>
      </p:sp>
      <p:sp>
        <p:nvSpPr>
          <p:cNvPr id="25" name="Стрелка: вниз 24">
            <a:extLst>
              <a:ext uri="{FF2B5EF4-FFF2-40B4-BE49-F238E27FC236}">
                <a16:creationId xmlns:a16="http://schemas.microsoft.com/office/drawing/2014/main" xmlns="" id="{CBA790DB-BBF3-4E56-9FCB-81229874DC52}"/>
              </a:ext>
            </a:extLst>
          </p:cNvPr>
          <p:cNvSpPr/>
          <p:nvPr/>
        </p:nvSpPr>
        <p:spPr>
          <a:xfrm>
            <a:off x="3984609" y="5791437"/>
            <a:ext cx="193708" cy="32389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8E5090-A9AB-4632-82B5-954B37D4CCEA}"/>
              </a:ext>
            </a:extLst>
          </p:cNvPr>
          <p:cNvSpPr txBox="1"/>
          <p:nvPr/>
        </p:nvSpPr>
        <p:spPr>
          <a:xfrm>
            <a:off x="2497153" y="6095178"/>
            <a:ext cx="3384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Заключение договора о целевом обучении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CEBB9DF-71FD-40BF-AD75-0AFF18158056}"/>
              </a:ext>
            </a:extLst>
          </p:cNvPr>
          <p:cNvSpPr/>
          <p:nvPr/>
        </p:nvSpPr>
        <p:spPr>
          <a:xfrm>
            <a:off x="2486025" y="6160093"/>
            <a:ext cx="3362325" cy="551573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B609F40-62C2-4D58-AF25-02AB4B90B08A}"/>
              </a:ext>
            </a:extLst>
          </p:cNvPr>
          <p:cNvSpPr txBox="1"/>
          <p:nvPr/>
        </p:nvSpPr>
        <p:spPr>
          <a:xfrm>
            <a:off x="457200" y="255932"/>
            <a:ext cx="9720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/>
              <a:t>Санкции</a:t>
            </a:r>
          </a:p>
          <a:p>
            <a:pPr algn="ctr"/>
            <a:r>
              <a:rPr lang="ru-RU" sz="2000" b="1" dirty="0"/>
              <a:t>Санкции к </a:t>
            </a:r>
            <a:r>
              <a:rPr lang="ru-RU" sz="2000" b="1" u="sng" dirty="0"/>
              <a:t>заказчику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4D59E1B5-BDE9-471D-A386-66ADCD216D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704011"/>
              </p:ext>
            </p:extLst>
          </p:nvPr>
        </p:nvGraphicFramePr>
        <p:xfrm>
          <a:off x="457200" y="1328290"/>
          <a:ext cx="10744200" cy="5513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50">
                  <a:extLst>
                    <a:ext uri="{9D8B030D-6E8A-4147-A177-3AD203B41FA5}">
                      <a16:colId xmlns:a16="http://schemas.microsoft.com/office/drawing/2014/main" xmlns="" val="1210335960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xmlns="" val="1067080713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xmlns="" val="2547928996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xmlns="" val="4111129672"/>
                    </a:ext>
                  </a:extLst>
                </a:gridCol>
              </a:tblGrid>
              <a:tr h="2460856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Заказчик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не исполнил обязательство по трудоустройству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или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расторгнул договор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в одностороннем порядке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Гражданин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завершил освоение 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Штраф в размере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затрат за период освоения ОП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компенсация гражданину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0752300"/>
                  </a:ext>
                </a:extLst>
              </a:tr>
              <a:tr h="40062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Гражданин </a:t>
                      </a:r>
                      <a:r>
                        <a:rPr lang="ru-RU" b="1" dirty="0"/>
                        <a:t>НЕ завершил освоение ОП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Штраф в размере </a:t>
                      </a:r>
                      <a:r>
                        <a:rPr lang="ru-RU" b="1" dirty="0"/>
                        <a:t>затрат за период фактического обучения </a:t>
                      </a:r>
                      <a:r>
                        <a:rPr lang="ru-RU" b="0" dirty="0"/>
                        <a:t>до расторжения договора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0302404"/>
                  </a:ext>
                </a:extLst>
              </a:tr>
              <a:tr h="400621">
                <a:tc gridSpan="2">
                  <a:txBody>
                    <a:bodyPr/>
                    <a:lstStyle/>
                    <a:p>
                      <a:r>
                        <a:rPr lang="ru-RU" dirty="0"/>
                        <a:t>Заказчик </a:t>
                      </a:r>
                      <a:r>
                        <a:rPr lang="ru-RU" b="1" dirty="0"/>
                        <a:t>расторгнул договор </a:t>
                      </a:r>
                      <a:r>
                        <a:rPr lang="ru-RU" dirty="0"/>
                        <a:t>в одностороннем порядке до первой промежуточной аттестации гражданина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Штраф в размере </a:t>
                      </a:r>
                      <a:r>
                        <a:rPr lang="ru-RU" b="1" dirty="0"/>
                        <a:t>затрат</a:t>
                      </a:r>
                      <a:r>
                        <a:rPr lang="ru-RU" dirty="0"/>
                        <a:t> </a:t>
                      </a:r>
                      <a:r>
                        <a:rPr lang="ru-RU" b="1" u="sng" dirty="0"/>
                        <a:t>за первый год обучения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3228605"/>
                  </a:ext>
                </a:extLst>
              </a:tr>
              <a:tr h="400621">
                <a:tc gridSpan="2">
                  <a:txBody>
                    <a:bodyPr/>
                    <a:lstStyle/>
                    <a:p>
                      <a:r>
                        <a:rPr lang="ru-RU" dirty="0"/>
                        <a:t>Заказчик отказался от заключения договора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6743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06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B609F40-62C2-4D58-AF25-02AB4B90B08A}"/>
              </a:ext>
            </a:extLst>
          </p:cNvPr>
          <p:cNvSpPr txBox="1"/>
          <p:nvPr/>
        </p:nvSpPr>
        <p:spPr>
          <a:xfrm>
            <a:off x="457200" y="255932"/>
            <a:ext cx="9720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/>
              <a:t>Санкции</a:t>
            </a:r>
          </a:p>
          <a:p>
            <a:pPr algn="ctr"/>
            <a:r>
              <a:rPr lang="ru-RU" sz="2000" b="1" dirty="0"/>
              <a:t>Санкции к </a:t>
            </a:r>
            <a:r>
              <a:rPr lang="ru-RU" sz="2000" b="1" u="sng" dirty="0"/>
              <a:t>гражданину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54694761-6F2A-4C19-9FD8-4B3747904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002167"/>
              </p:ext>
            </p:extLst>
          </p:nvPr>
        </p:nvGraphicFramePr>
        <p:xfrm>
          <a:off x="238540" y="1188720"/>
          <a:ext cx="10952922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609">
                  <a:extLst>
                    <a:ext uri="{9D8B030D-6E8A-4147-A177-3AD203B41FA5}">
                      <a16:colId xmlns:a16="http://schemas.microsoft.com/office/drawing/2014/main" xmlns="" val="1731674368"/>
                    </a:ext>
                  </a:extLst>
                </a:gridCol>
                <a:gridCol w="4194313">
                  <a:extLst>
                    <a:ext uri="{9D8B030D-6E8A-4147-A177-3AD203B41FA5}">
                      <a16:colId xmlns:a16="http://schemas.microsoft.com/office/drawing/2014/main" xmlns="" val="258313729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262826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Гражданин завершил освоение ОП и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не заключил трудовой договор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Штраф в размере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затрат за период освоения ОП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Возмещение заказчику расходов, связанных с предоставлением мер поддержки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2632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Гражданин заключил трудовой договор и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не исполнил обязательство по трудовой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Штраф в размере затрат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за период освоения ОП пропорционально доле неотработанного времени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8691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Гражданин расторгнул договор о целевом обучении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до завершения освоения ОП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(за исключением расторжения договора до первой промежуточной аттестации)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Штраф в размере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затрат за период фактического обучения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до расторжения договора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3112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Гражданин расторгнул договор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до первой промежуточной аттестации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Штраф в размере затрат за период фактического обучения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до расторжения договора;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ОТЧИСЛЕНИЕ (перевод на платное обучение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при наличии мест)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9248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Гражданин </a:t>
                      </a:r>
                      <a:r>
                        <a:rPr lang="ru-RU" b="1" dirty="0"/>
                        <a:t>отказался</a:t>
                      </a:r>
                      <a:r>
                        <a:rPr lang="ru-RU" dirty="0"/>
                        <a:t> от заключения договора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ОТЧИСЛЕНИЕ (перевод на платное обучение</a:t>
                      </a:r>
                      <a:r>
                        <a:rPr lang="ru-RU" dirty="0"/>
                        <a:t> при наличии мест)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3516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781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50993</TotalTime>
  <Words>654</Words>
  <Application>Microsoft Office PowerPoint</Application>
  <PresentationFormat>Произвольный</PresentationFormat>
  <Paragraphs>129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«Кубанский государственный университет»</dc:title>
  <dc:creator>Кустов Семен Юрьевич</dc:creator>
  <cp:lastModifiedBy>Куликова Татьяна Александровна</cp:lastModifiedBy>
  <cp:revision>411</cp:revision>
  <cp:lastPrinted>2023-11-14T06:46:43Z</cp:lastPrinted>
  <dcterms:created xsi:type="dcterms:W3CDTF">2020-01-23T06:36:05Z</dcterms:created>
  <dcterms:modified xsi:type="dcterms:W3CDTF">2024-04-24T08:25:13Z</dcterms:modified>
</cp:coreProperties>
</file>